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9"/>
  </p:notesMasterIdLst>
  <p:sldIdLst>
    <p:sldId id="321" r:id="rId2"/>
    <p:sldId id="356" r:id="rId3"/>
    <p:sldId id="355" r:id="rId4"/>
    <p:sldId id="354" r:id="rId5"/>
    <p:sldId id="353" r:id="rId6"/>
    <p:sldId id="322" r:id="rId7"/>
    <p:sldId id="357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" y="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FFE7973-DBBD-49DE-959E-F0BFDBC0F488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B2F0BF6-91B2-4AE0-A7B4-311AC1F379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7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030707-BD77-45A0-A28D-DFED868FB85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67F55C-3849-4678-988F-880F5EE75786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67F55C-3849-4678-988F-880F5EE75786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67F55C-3849-4678-988F-880F5EE75786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67F55C-3849-4678-988F-880F5EE75786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67F55C-3849-4678-988F-880F5EE75786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1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0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2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8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7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1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890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5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2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7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08D7EF-E135-47FA-A67F-3E002C40D40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9ECC0-0FE6-436E-8123-8E88E3BE5B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BD5232-ECBA-4B95-A557-C7A289807489}" type="slidenum">
              <a:rPr lang="en-US" altLang="en-US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Contribution of Encumbered Property: Example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P Contributes Cash of $240,000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Q Contributes Property</a:t>
            </a:r>
          </a:p>
          <a:p>
            <a:pPr lvl="1" eaLnBrk="1" hangingPunct="1">
              <a:buClr>
                <a:srgbClr val="FFFFCC"/>
              </a:buClr>
            </a:pPr>
            <a:r>
              <a:rPr lang="en-US" altLang="en-US" dirty="0"/>
              <a:t>Value = $160,000</a:t>
            </a:r>
          </a:p>
          <a:p>
            <a:pPr lvl="1" eaLnBrk="1" hangingPunct="1">
              <a:buClr>
                <a:srgbClr val="FFFFCC"/>
              </a:buClr>
            </a:pPr>
            <a:r>
              <a:rPr lang="en-US" altLang="en-US" dirty="0"/>
              <a:t>Adjusted Basis = $100,000</a:t>
            </a:r>
          </a:p>
          <a:p>
            <a:pPr lvl="1" eaLnBrk="1" hangingPunct="1">
              <a:buClr>
                <a:srgbClr val="FFFFCC"/>
              </a:buClr>
            </a:pPr>
            <a:r>
              <a:rPr lang="en-US" altLang="en-US" dirty="0"/>
              <a:t>Debt = $80,000 (nonrecourse; nonqualified)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P and Q agree to divide all profits and losses 75% to P and 25% to Q, and </a:t>
            </a:r>
            <a:r>
              <a:rPr lang="en-US" altLang="en-US" i="1" dirty="0"/>
              <a:t>assume</a:t>
            </a:r>
            <a:r>
              <a:rPr lang="en-US" altLang="en-US" dirty="0"/>
              <a:t> the debt is allocated in the same proportions.</a:t>
            </a:r>
          </a:p>
          <a:p>
            <a:pPr lvl="1" eaLnBrk="1" hangingPunct="1">
              <a:buClr>
                <a:schemeClr val="folHlink"/>
              </a:buClr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7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B7C44C-21A4-4C11-A86A-7F63CD34F78D}" type="slidenum">
              <a:rPr lang="en-US" altLang="en-US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Contribution of Encumbered Property: 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Three-Quarters ($60,000) of Debt Is Shifted to P</a:t>
            </a:r>
          </a:p>
        </p:txBody>
      </p:sp>
    </p:spTree>
    <p:extLst>
      <p:ext uri="{BB962C8B-B14F-4D97-AF65-F5344CB8AC3E}">
        <p14:creationId xmlns:p14="http://schemas.microsoft.com/office/powerpoint/2010/main" val="162183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B7C44C-21A4-4C11-A86A-7F63CD34F78D}" type="slidenum">
              <a:rPr lang="en-US" altLang="en-US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Contribution of Encumbered Property: 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Three-Quarters ($60,000) of Debt Is Shifted to P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Disguised Sale Fraction = 60,000/160,000 (3/8)</a:t>
            </a:r>
          </a:p>
        </p:txBody>
      </p:sp>
    </p:spTree>
    <p:extLst>
      <p:ext uri="{BB962C8B-B14F-4D97-AF65-F5344CB8AC3E}">
        <p14:creationId xmlns:p14="http://schemas.microsoft.com/office/powerpoint/2010/main" val="73664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B7C44C-21A4-4C11-A86A-7F63CD34F78D}" type="slidenum">
              <a:rPr lang="en-US" altLang="en-US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Contribution of Encumbered Property: 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Three-Quarters ($60,000) of Debt Is Shifted to P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Disguised Sale Fraction = 60,000/160,000 (3/8)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Basis Allocated to Sale = Three-Eighths of $100,000, or $37,500</a:t>
            </a:r>
          </a:p>
        </p:txBody>
      </p:sp>
    </p:spTree>
    <p:extLst>
      <p:ext uri="{BB962C8B-B14F-4D97-AF65-F5344CB8AC3E}">
        <p14:creationId xmlns:p14="http://schemas.microsoft.com/office/powerpoint/2010/main" val="236140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B7C44C-21A4-4C11-A86A-7F63CD34F78D}" type="slidenum">
              <a:rPr lang="en-US" altLang="en-US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Contribution of Encumbered Property: 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Three-Quarters ($60,000) of Debt Is Shifted to P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Disguised Sale Fraction = 60,000/160,000 (3/8)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Basis Allocated to Sale = Three-Eighths of $100,000, or $37,500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Gain = $60,000 - $37,500, or $22,500</a:t>
            </a:r>
          </a:p>
        </p:txBody>
      </p:sp>
    </p:spTree>
    <p:extLst>
      <p:ext uri="{BB962C8B-B14F-4D97-AF65-F5344CB8AC3E}">
        <p14:creationId xmlns:p14="http://schemas.microsoft.com/office/powerpoint/2010/main" val="215806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B7C44C-21A4-4C11-A86A-7F63CD34F78D}" type="slidenum">
              <a:rPr lang="en-US" altLang="en-US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Contribution of Encumbered Property: 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Three-Quarters ($60,000) of Debt Is Shifted to P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Disguised Sale Fraction = 60,000/160,000 (3/8)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Basis Allocated to Sale = Three-Eighths of $100,000, or $37,500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Gain = $60,000 - $37,500, or $22,500</a:t>
            </a:r>
          </a:p>
          <a:p>
            <a:pPr eaLnBrk="1" hangingPunct="1">
              <a:buClr>
                <a:schemeClr val="folHlink"/>
              </a:buClr>
            </a:pPr>
            <a:r>
              <a:rPr lang="en-US" altLang="en-US" dirty="0"/>
              <a:t>Gain Affects Inside Basis and Outside Basis</a:t>
            </a:r>
          </a:p>
        </p:txBody>
      </p:sp>
    </p:spTree>
    <p:extLst>
      <p:ext uri="{BB962C8B-B14F-4D97-AF65-F5344CB8AC3E}">
        <p14:creationId xmlns:p14="http://schemas.microsoft.com/office/powerpoint/2010/main" val="117368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of Encumbered Property: Example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528908"/>
              </p:ext>
            </p:extLst>
          </p:nvPr>
        </p:nvGraphicFramePr>
        <p:xfrm>
          <a:off x="633413" y="1714696"/>
          <a:ext cx="78867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 Portion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37,500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655">
                <a:tc>
                  <a:txBody>
                    <a:bodyPr/>
                    <a:lstStyle/>
                    <a:p>
                      <a:r>
                        <a:rPr lang="en-US" dirty="0"/>
                        <a:t>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71902"/>
              </p:ext>
            </p:extLst>
          </p:nvPr>
        </p:nvGraphicFramePr>
        <p:xfrm>
          <a:off x="1524004" y="399952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Capital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Acc’t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Outside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Capital </a:t>
                      </a:r>
                      <a:r>
                        <a:rPr lang="en-US" dirty="0" err="1"/>
                        <a:t>Acc’t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Outside Basis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u="sn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/>
                        <a:t>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61622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</TotalTime>
  <Words>304</Words>
  <Application>Microsoft Office PowerPoint</Application>
  <PresentationFormat>On-screen Show (4:3)</PresentationFormat>
  <Paragraphs>76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 2</vt:lpstr>
      <vt:lpstr>HDOfficeLightV0</vt:lpstr>
      <vt:lpstr>Contribution of Encumbered Property: Example</vt:lpstr>
      <vt:lpstr>Contribution of Encumbered Property: Example</vt:lpstr>
      <vt:lpstr>Contribution of Encumbered Property: Example</vt:lpstr>
      <vt:lpstr>Contribution of Encumbered Property: Example</vt:lpstr>
      <vt:lpstr>Contribution of Encumbered Property: Example</vt:lpstr>
      <vt:lpstr>Contribution of Encumbered Property: Example</vt:lpstr>
      <vt:lpstr>Contribution of Encumbered Property: Example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Allocations with Respect to Contributed Property</dc:title>
  <dc:creator>Matthew Blanchard</dc:creator>
  <cp:lastModifiedBy>Howard Abrams</cp:lastModifiedBy>
  <cp:revision>312</cp:revision>
  <cp:lastPrinted>2015-05-16T05:38:52Z</cp:lastPrinted>
  <dcterms:created xsi:type="dcterms:W3CDTF">2015-02-18T20:51:25Z</dcterms:created>
  <dcterms:modified xsi:type="dcterms:W3CDTF">2020-10-30T17:03:04Z</dcterms:modified>
</cp:coreProperties>
</file>