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5" r:id="rId10"/>
    <p:sldId id="264"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5" autoAdjust="0"/>
    <p:restoredTop sz="94660"/>
  </p:normalViewPr>
  <p:slideViewPr>
    <p:cSldViewPr snapToGrid="0">
      <p:cViewPr varScale="1">
        <p:scale>
          <a:sx n="155" d="100"/>
          <a:sy n="155" d="100"/>
        </p:scale>
        <p:origin x="162"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2D2DE-19F5-4AE2-99AE-6CA9432B8E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8E8A17-A551-4FBB-B70F-0C309A34B5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7C67AB-FDC6-43FE-9690-78953484CEC7}"/>
              </a:ext>
            </a:extLst>
          </p:cNvPr>
          <p:cNvSpPr>
            <a:spLocks noGrp="1"/>
          </p:cNvSpPr>
          <p:nvPr>
            <p:ph type="dt" sz="half" idx="10"/>
          </p:nvPr>
        </p:nvSpPr>
        <p:spPr/>
        <p:txBody>
          <a:bodyPr/>
          <a:lstStyle/>
          <a:p>
            <a:fld id="{20878BE6-F7F6-41EC-A628-9A237AECAB22}" type="datetimeFigureOut">
              <a:rPr lang="en-US" smtClean="0"/>
              <a:t>2/25/2024</a:t>
            </a:fld>
            <a:endParaRPr lang="en-US"/>
          </a:p>
        </p:txBody>
      </p:sp>
      <p:sp>
        <p:nvSpPr>
          <p:cNvPr id="5" name="Footer Placeholder 4">
            <a:extLst>
              <a:ext uri="{FF2B5EF4-FFF2-40B4-BE49-F238E27FC236}">
                <a16:creationId xmlns:a16="http://schemas.microsoft.com/office/drawing/2014/main" id="{ECC0A3FC-C0FF-4D4F-9C7E-A21564647E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40DFD1-08A1-41A1-9C3C-10E8336D443F}"/>
              </a:ext>
            </a:extLst>
          </p:cNvPr>
          <p:cNvSpPr>
            <a:spLocks noGrp="1"/>
          </p:cNvSpPr>
          <p:nvPr>
            <p:ph type="sldNum" sz="quarter" idx="12"/>
          </p:nvPr>
        </p:nvSpPr>
        <p:spPr/>
        <p:txBody>
          <a:bodyPr/>
          <a:lstStyle/>
          <a:p>
            <a:fld id="{0934A848-0C6D-4E2C-932F-8674C42776A2}" type="slidenum">
              <a:rPr lang="en-US" smtClean="0"/>
              <a:t>‹#›</a:t>
            </a:fld>
            <a:endParaRPr lang="en-US"/>
          </a:p>
        </p:txBody>
      </p:sp>
    </p:spTree>
    <p:extLst>
      <p:ext uri="{BB962C8B-B14F-4D97-AF65-F5344CB8AC3E}">
        <p14:creationId xmlns:p14="http://schemas.microsoft.com/office/powerpoint/2010/main" val="2823464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73626-0C55-4CFB-B4FC-7D43094CFE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51CC13B-7856-4DE8-B4CB-9817DBB7F4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3FB3E0-CD14-4FB0-96FE-7783771B4BD6}"/>
              </a:ext>
            </a:extLst>
          </p:cNvPr>
          <p:cNvSpPr>
            <a:spLocks noGrp="1"/>
          </p:cNvSpPr>
          <p:nvPr>
            <p:ph type="dt" sz="half" idx="10"/>
          </p:nvPr>
        </p:nvSpPr>
        <p:spPr/>
        <p:txBody>
          <a:bodyPr/>
          <a:lstStyle/>
          <a:p>
            <a:fld id="{20878BE6-F7F6-41EC-A628-9A237AECAB22}" type="datetimeFigureOut">
              <a:rPr lang="en-US" smtClean="0"/>
              <a:t>2/25/2024</a:t>
            </a:fld>
            <a:endParaRPr lang="en-US"/>
          </a:p>
        </p:txBody>
      </p:sp>
      <p:sp>
        <p:nvSpPr>
          <p:cNvPr id="5" name="Footer Placeholder 4">
            <a:extLst>
              <a:ext uri="{FF2B5EF4-FFF2-40B4-BE49-F238E27FC236}">
                <a16:creationId xmlns:a16="http://schemas.microsoft.com/office/drawing/2014/main" id="{BDC3EB3F-F9C3-43DC-A797-D009A7AC2B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80305D-F98C-418F-9F2E-DA75A07DF65D}"/>
              </a:ext>
            </a:extLst>
          </p:cNvPr>
          <p:cNvSpPr>
            <a:spLocks noGrp="1"/>
          </p:cNvSpPr>
          <p:nvPr>
            <p:ph type="sldNum" sz="quarter" idx="12"/>
          </p:nvPr>
        </p:nvSpPr>
        <p:spPr/>
        <p:txBody>
          <a:bodyPr/>
          <a:lstStyle/>
          <a:p>
            <a:fld id="{0934A848-0C6D-4E2C-932F-8674C42776A2}" type="slidenum">
              <a:rPr lang="en-US" smtClean="0"/>
              <a:t>‹#›</a:t>
            </a:fld>
            <a:endParaRPr lang="en-US"/>
          </a:p>
        </p:txBody>
      </p:sp>
    </p:spTree>
    <p:extLst>
      <p:ext uri="{BB962C8B-B14F-4D97-AF65-F5344CB8AC3E}">
        <p14:creationId xmlns:p14="http://schemas.microsoft.com/office/powerpoint/2010/main" val="317248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3D4B3A-F740-447D-8D48-5F9D77E084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55631BD-0639-45FE-962B-5E9789CC656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04D1E2-92BE-4E5B-A21D-636986E12EEC}"/>
              </a:ext>
            </a:extLst>
          </p:cNvPr>
          <p:cNvSpPr>
            <a:spLocks noGrp="1"/>
          </p:cNvSpPr>
          <p:nvPr>
            <p:ph type="dt" sz="half" idx="10"/>
          </p:nvPr>
        </p:nvSpPr>
        <p:spPr/>
        <p:txBody>
          <a:bodyPr/>
          <a:lstStyle/>
          <a:p>
            <a:fld id="{20878BE6-F7F6-41EC-A628-9A237AECAB22}" type="datetimeFigureOut">
              <a:rPr lang="en-US" smtClean="0"/>
              <a:t>2/25/2024</a:t>
            </a:fld>
            <a:endParaRPr lang="en-US"/>
          </a:p>
        </p:txBody>
      </p:sp>
      <p:sp>
        <p:nvSpPr>
          <p:cNvPr id="5" name="Footer Placeholder 4">
            <a:extLst>
              <a:ext uri="{FF2B5EF4-FFF2-40B4-BE49-F238E27FC236}">
                <a16:creationId xmlns:a16="http://schemas.microsoft.com/office/drawing/2014/main" id="{74E7D87F-1FAA-4316-8A1A-E8C8044938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0929EE-744F-49E2-B7DB-8D10C0C6BB8D}"/>
              </a:ext>
            </a:extLst>
          </p:cNvPr>
          <p:cNvSpPr>
            <a:spLocks noGrp="1"/>
          </p:cNvSpPr>
          <p:nvPr>
            <p:ph type="sldNum" sz="quarter" idx="12"/>
          </p:nvPr>
        </p:nvSpPr>
        <p:spPr/>
        <p:txBody>
          <a:bodyPr/>
          <a:lstStyle/>
          <a:p>
            <a:fld id="{0934A848-0C6D-4E2C-932F-8674C42776A2}" type="slidenum">
              <a:rPr lang="en-US" smtClean="0"/>
              <a:t>‹#›</a:t>
            </a:fld>
            <a:endParaRPr lang="en-US"/>
          </a:p>
        </p:txBody>
      </p:sp>
    </p:spTree>
    <p:extLst>
      <p:ext uri="{BB962C8B-B14F-4D97-AF65-F5344CB8AC3E}">
        <p14:creationId xmlns:p14="http://schemas.microsoft.com/office/powerpoint/2010/main" val="4199574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8E973-42BD-4ABD-A085-B54D139D24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636D4C-AB27-4C11-A13F-6E06C7B965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BECD4C-EEB3-4E4C-B333-00246CF03015}"/>
              </a:ext>
            </a:extLst>
          </p:cNvPr>
          <p:cNvSpPr>
            <a:spLocks noGrp="1"/>
          </p:cNvSpPr>
          <p:nvPr>
            <p:ph type="dt" sz="half" idx="10"/>
          </p:nvPr>
        </p:nvSpPr>
        <p:spPr/>
        <p:txBody>
          <a:bodyPr/>
          <a:lstStyle/>
          <a:p>
            <a:fld id="{20878BE6-F7F6-41EC-A628-9A237AECAB22}" type="datetimeFigureOut">
              <a:rPr lang="en-US" smtClean="0"/>
              <a:t>2/25/2024</a:t>
            </a:fld>
            <a:endParaRPr lang="en-US"/>
          </a:p>
        </p:txBody>
      </p:sp>
      <p:sp>
        <p:nvSpPr>
          <p:cNvPr id="5" name="Footer Placeholder 4">
            <a:extLst>
              <a:ext uri="{FF2B5EF4-FFF2-40B4-BE49-F238E27FC236}">
                <a16:creationId xmlns:a16="http://schemas.microsoft.com/office/drawing/2014/main" id="{328EEF8E-34CB-4C8E-B0D8-BBECC53865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682B7D-A9DD-4C2D-866F-D8796184D625}"/>
              </a:ext>
            </a:extLst>
          </p:cNvPr>
          <p:cNvSpPr>
            <a:spLocks noGrp="1"/>
          </p:cNvSpPr>
          <p:nvPr>
            <p:ph type="sldNum" sz="quarter" idx="12"/>
          </p:nvPr>
        </p:nvSpPr>
        <p:spPr/>
        <p:txBody>
          <a:bodyPr/>
          <a:lstStyle/>
          <a:p>
            <a:fld id="{0934A848-0C6D-4E2C-932F-8674C42776A2}" type="slidenum">
              <a:rPr lang="en-US" smtClean="0"/>
              <a:t>‹#›</a:t>
            </a:fld>
            <a:endParaRPr lang="en-US"/>
          </a:p>
        </p:txBody>
      </p:sp>
    </p:spTree>
    <p:extLst>
      <p:ext uri="{BB962C8B-B14F-4D97-AF65-F5344CB8AC3E}">
        <p14:creationId xmlns:p14="http://schemas.microsoft.com/office/powerpoint/2010/main" val="708534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41608-F7E9-4C1F-8054-93E2FE2B49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F16BE6D-CAAF-46E4-A0FB-F63C7A4A44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5D277B-0DDD-4BA7-AE66-16EDDAB116D2}"/>
              </a:ext>
            </a:extLst>
          </p:cNvPr>
          <p:cNvSpPr>
            <a:spLocks noGrp="1"/>
          </p:cNvSpPr>
          <p:nvPr>
            <p:ph type="dt" sz="half" idx="10"/>
          </p:nvPr>
        </p:nvSpPr>
        <p:spPr/>
        <p:txBody>
          <a:bodyPr/>
          <a:lstStyle/>
          <a:p>
            <a:fld id="{20878BE6-F7F6-41EC-A628-9A237AECAB22}" type="datetimeFigureOut">
              <a:rPr lang="en-US" smtClean="0"/>
              <a:t>2/25/2024</a:t>
            </a:fld>
            <a:endParaRPr lang="en-US"/>
          </a:p>
        </p:txBody>
      </p:sp>
      <p:sp>
        <p:nvSpPr>
          <p:cNvPr id="5" name="Footer Placeholder 4">
            <a:extLst>
              <a:ext uri="{FF2B5EF4-FFF2-40B4-BE49-F238E27FC236}">
                <a16:creationId xmlns:a16="http://schemas.microsoft.com/office/drawing/2014/main" id="{FBDF3365-A1DA-4ECE-9C79-C9AA0A8F7D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E65707-CA03-4951-9A38-E20658567DD1}"/>
              </a:ext>
            </a:extLst>
          </p:cNvPr>
          <p:cNvSpPr>
            <a:spLocks noGrp="1"/>
          </p:cNvSpPr>
          <p:nvPr>
            <p:ph type="sldNum" sz="quarter" idx="12"/>
          </p:nvPr>
        </p:nvSpPr>
        <p:spPr/>
        <p:txBody>
          <a:bodyPr/>
          <a:lstStyle/>
          <a:p>
            <a:fld id="{0934A848-0C6D-4E2C-932F-8674C42776A2}" type="slidenum">
              <a:rPr lang="en-US" smtClean="0"/>
              <a:t>‹#›</a:t>
            </a:fld>
            <a:endParaRPr lang="en-US"/>
          </a:p>
        </p:txBody>
      </p:sp>
    </p:spTree>
    <p:extLst>
      <p:ext uri="{BB962C8B-B14F-4D97-AF65-F5344CB8AC3E}">
        <p14:creationId xmlns:p14="http://schemas.microsoft.com/office/powerpoint/2010/main" val="656568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03711-17F2-48D9-92CE-9F5781F7A1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588622-DCF7-4DD1-9502-D5600FF7AB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7B074D-C77F-4E80-97CD-8835BD4BE2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A5794E3-37FC-4FA5-866B-DBA60183EEC9}"/>
              </a:ext>
            </a:extLst>
          </p:cNvPr>
          <p:cNvSpPr>
            <a:spLocks noGrp="1"/>
          </p:cNvSpPr>
          <p:nvPr>
            <p:ph type="dt" sz="half" idx="10"/>
          </p:nvPr>
        </p:nvSpPr>
        <p:spPr/>
        <p:txBody>
          <a:bodyPr/>
          <a:lstStyle/>
          <a:p>
            <a:fld id="{20878BE6-F7F6-41EC-A628-9A237AECAB22}" type="datetimeFigureOut">
              <a:rPr lang="en-US" smtClean="0"/>
              <a:t>2/25/2024</a:t>
            </a:fld>
            <a:endParaRPr lang="en-US"/>
          </a:p>
        </p:txBody>
      </p:sp>
      <p:sp>
        <p:nvSpPr>
          <p:cNvPr id="6" name="Footer Placeholder 5">
            <a:extLst>
              <a:ext uri="{FF2B5EF4-FFF2-40B4-BE49-F238E27FC236}">
                <a16:creationId xmlns:a16="http://schemas.microsoft.com/office/drawing/2014/main" id="{83ABC690-3DF1-4461-8231-E5E597055C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26C9B3-7B49-47CB-89E4-1FD86E1AAC7B}"/>
              </a:ext>
            </a:extLst>
          </p:cNvPr>
          <p:cNvSpPr>
            <a:spLocks noGrp="1"/>
          </p:cNvSpPr>
          <p:nvPr>
            <p:ph type="sldNum" sz="quarter" idx="12"/>
          </p:nvPr>
        </p:nvSpPr>
        <p:spPr/>
        <p:txBody>
          <a:bodyPr/>
          <a:lstStyle/>
          <a:p>
            <a:fld id="{0934A848-0C6D-4E2C-932F-8674C42776A2}" type="slidenum">
              <a:rPr lang="en-US" smtClean="0"/>
              <a:t>‹#›</a:t>
            </a:fld>
            <a:endParaRPr lang="en-US"/>
          </a:p>
        </p:txBody>
      </p:sp>
    </p:spTree>
    <p:extLst>
      <p:ext uri="{BB962C8B-B14F-4D97-AF65-F5344CB8AC3E}">
        <p14:creationId xmlns:p14="http://schemas.microsoft.com/office/powerpoint/2010/main" val="4034291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88D29-914F-489D-B34E-1BA003F778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544EBAE-2732-447B-85E1-A3C3FFA4A0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EA5793-F109-4B49-BE44-2FC2834EB6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FF470E-CC47-4AD9-9FF3-AD77FDFD34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2F9983-3E4C-434F-95F3-FE95A88F50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607D18-45ED-457F-AB7B-5441BBF3DF45}"/>
              </a:ext>
            </a:extLst>
          </p:cNvPr>
          <p:cNvSpPr>
            <a:spLocks noGrp="1"/>
          </p:cNvSpPr>
          <p:nvPr>
            <p:ph type="dt" sz="half" idx="10"/>
          </p:nvPr>
        </p:nvSpPr>
        <p:spPr/>
        <p:txBody>
          <a:bodyPr/>
          <a:lstStyle/>
          <a:p>
            <a:fld id="{20878BE6-F7F6-41EC-A628-9A237AECAB22}" type="datetimeFigureOut">
              <a:rPr lang="en-US" smtClean="0"/>
              <a:t>2/25/2024</a:t>
            </a:fld>
            <a:endParaRPr lang="en-US"/>
          </a:p>
        </p:txBody>
      </p:sp>
      <p:sp>
        <p:nvSpPr>
          <p:cNvPr id="8" name="Footer Placeholder 7">
            <a:extLst>
              <a:ext uri="{FF2B5EF4-FFF2-40B4-BE49-F238E27FC236}">
                <a16:creationId xmlns:a16="http://schemas.microsoft.com/office/drawing/2014/main" id="{3170CA91-76E9-4880-82FD-20AD18B7A35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02AAAF3-4A94-4787-ADDC-4E024C0F339B}"/>
              </a:ext>
            </a:extLst>
          </p:cNvPr>
          <p:cNvSpPr>
            <a:spLocks noGrp="1"/>
          </p:cNvSpPr>
          <p:nvPr>
            <p:ph type="sldNum" sz="quarter" idx="12"/>
          </p:nvPr>
        </p:nvSpPr>
        <p:spPr/>
        <p:txBody>
          <a:bodyPr/>
          <a:lstStyle/>
          <a:p>
            <a:fld id="{0934A848-0C6D-4E2C-932F-8674C42776A2}" type="slidenum">
              <a:rPr lang="en-US" smtClean="0"/>
              <a:t>‹#›</a:t>
            </a:fld>
            <a:endParaRPr lang="en-US"/>
          </a:p>
        </p:txBody>
      </p:sp>
    </p:spTree>
    <p:extLst>
      <p:ext uri="{BB962C8B-B14F-4D97-AF65-F5344CB8AC3E}">
        <p14:creationId xmlns:p14="http://schemas.microsoft.com/office/powerpoint/2010/main" val="855416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EF26B-1C8E-424B-BCE2-33E9EBD0EE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9DFBB8A-7889-4776-9F56-9FA0ACB4D646}"/>
              </a:ext>
            </a:extLst>
          </p:cNvPr>
          <p:cNvSpPr>
            <a:spLocks noGrp="1"/>
          </p:cNvSpPr>
          <p:nvPr>
            <p:ph type="dt" sz="half" idx="10"/>
          </p:nvPr>
        </p:nvSpPr>
        <p:spPr/>
        <p:txBody>
          <a:bodyPr/>
          <a:lstStyle/>
          <a:p>
            <a:fld id="{20878BE6-F7F6-41EC-A628-9A237AECAB22}" type="datetimeFigureOut">
              <a:rPr lang="en-US" smtClean="0"/>
              <a:t>2/25/2024</a:t>
            </a:fld>
            <a:endParaRPr lang="en-US"/>
          </a:p>
        </p:txBody>
      </p:sp>
      <p:sp>
        <p:nvSpPr>
          <p:cNvPr id="4" name="Footer Placeholder 3">
            <a:extLst>
              <a:ext uri="{FF2B5EF4-FFF2-40B4-BE49-F238E27FC236}">
                <a16:creationId xmlns:a16="http://schemas.microsoft.com/office/drawing/2014/main" id="{09E2AEF1-EAE3-4DC2-8EDE-BB7779E479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610FEE-0B52-4B75-A6E6-5A098747E02D}"/>
              </a:ext>
            </a:extLst>
          </p:cNvPr>
          <p:cNvSpPr>
            <a:spLocks noGrp="1"/>
          </p:cNvSpPr>
          <p:nvPr>
            <p:ph type="sldNum" sz="quarter" idx="12"/>
          </p:nvPr>
        </p:nvSpPr>
        <p:spPr/>
        <p:txBody>
          <a:bodyPr/>
          <a:lstStyle/>
          <a:p>
            <a:fld id="{0934A848-0C6D-4E2C-932F-8674C42776A2}" type="slidenum">
              <a:rPr lang="en-US" smtClean="0"/>
              <a:t>‹#›</a:t>
            </a:fld>
            <a:endParaRPr lang="en-US"/>
          </a:p>
        </p:txBody>
      </p:sp>
    </p:spTree>
    <p:extLst>
      <p:ext uri="{BB962C8B-B14F-4D97-AF65-F5344CB8AC3E}">
        <p14:creationId xmlns:p14="http://schemas.microsoft.com/office/powerpoint/2010/main" val="2465644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7A0904-DCB2-4890-B235-FF36CCF034D5}"/>
              </a:ext>
            </a:extLst>
          </p:cNvPr>
          <p:cNvSpPr>
            <a:spLocks noGrp="1"/>
          </p:cNvSpPr>
          <p:nvPr>
            <p:ph type="dt" sz="half" idx="10"/>
          </p:nvPr>
        </p:nvSpPr>
        <p:spPr/>
        <p:txBody>
          <a:bodyPr/>
          <a:lstStyle/>
          <a:p>
            <a:fld id="{20878BE6-F7F6-41EC-A628-9A237AECAB22}" type="datetimeFigureOut">
              <a:rPr lang="en-US" smtClean="0"/>
              <a:t>2/25/2024</a:t>
            </a:fld>
            <a:endParaRPr lang="en-US"/>
          </a:p>
        </p:txBody>
      </p:sp>
      <p:sp>
        <p:nvSpPr>
          <p:cNvPr id="3" name="Footer Placeholder 2">
            <a:extLst>
              <a:ext uri="{FF2B5EF4-FFF2-40B4-BE49-F238E27FC236}">
                <a16:creationId xmlns:a16="http://schemas.microsoft.com/office/drawing/2014/main" id="{1CAEDDDA-D737-4496-A594-A9BBF83047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2A99DC-1D52-4AF2-8EFB-48C9C4715CA7}"/>
              </a:ext>
            </a:extLst>
          </p:cNvPr>
          <p:cNvSpPr>
            <a:spLocks noGrp="1"/>
          </p:cNvSpPr>
          <p:nvPr>
            <p:ph type="sldNum" sz="quarter" idx="12"/>
          </p:nvPr>
        </p:nvSpPr>
        <p:spPr/>
        <p:txBody>
          <a:bodyPr/>
          <a:lstStyle/>
          <a:p>
            <a:fld id="{0934A848-0C6D-4E2C-932F-8674C42776A2}" type="slidenum">
              <a:rPr lang="en-US" smtClean="0"/>
              <a:t>‹#›</a:t>
            </a:fld>
            <a:endParaRPr lang="en-US"/>
          </a:p>
        </p:txBody>
      </p:sp>
    </p:spTree>
    <p:extLst>
      <p:ext uri="{BB962C8B-B14F-4D97-AF65-F5344CB8AC3E}">
        <p14:creationId xmlns:p14="http://schemas.microsoft.com/office/powerpoint/2010/main" val="3963337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38186-6FDD-4FCA-B1CF-FD7C0917A4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3F3C0A-8E14-4B92-9B44-36B1002736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9AFDB2B-7923-4185-B54A-98C9149047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EEF8CC-1B53-436C-9B4C-7F2EB38C40B5}"/>
              </a:ext>
            </a:extLst>
          </p:cNvPr>
          <p:cNvSpPr>
            <a:spLocks noGrp="1"/>
          </p:cNvSpPr>
          <p:nvPr>
            <p:ph type="dt" sz="half" idx="10"/>
          </p:nvPr>
        </p:nvSpPr>
        <p:spPr/>
        <p:txBody>
          <a:bodyPr/>
          <a:lstStyle/>
          <a:p>
            <a:fld id="{20878BE6-F7F6-41EC-A628-9A237AECAB22}" type="datetimeFigureOut">
              <a:rPr lang="en-US" smtClean="0"/>
              <a:t>2/25/2024</a:t>
            </a:fld>
            <a:endParaRPr lang="en-US"/>
          </a:p>
        </p:txBody>
      </p:sp>
      <p:sp>
        <p:nvSpPr>
          <p:cNvPr id="6" name="Footer Placeholder 5">
            <a:extLst>
              <a:ext uri="{FF2B5EF4-FFF2-40B4-BE49-F238E27FC236}">
                <a16:creationId xmlns:a16="http://schemas.microsoft.com/office/drawing/2014/main" id="{8FA5A0AF-EC01-4AA8-95D6-27BE1A099A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FC3852-ABD9-4265-9A42-5536143CF35D}"/>
              </a:ext>
            </a:extLst>
          </p:cNvPr>
          <p:cNvSpPr>
            <a:spLocks noGrp="1"/>
          </p:cNvSpPr>
          <p:nvPr>
            <p:ph type="sldNum" sz="quarter" idx="12"/>
          </p:nvPr>
        </p:nvSpPr>
        <p:spPr/>
        <p:txBody>
          <a:bodyPr/>
          <a:lstStyle/>
          <a:p>
            <a:fld id="{0934A848-0C6D-4E2C-932F-8674C42776A2}" type="slidenum">
              <a:rPr lang="en-US" smtClean="0"/>
              <a:t>‹#›</a:t>
            </a:fld>
            <a:endParaRPr lang="en-US"/>
          </a:p>
        </p:txBody>
      </p:sp>
    </p:spTree>
    <p:extLst>
      <p:ext uri="{BB962C8B-B14F-4D97-AF65-F5344CB8AC3E}">
        <p14:creationId xmlns:p14="http://schemas.microsoft.com/office/powerpoint/2010/main" val="3131160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192AE-8100-46D7-B123-F056D302E5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4937631-786C-4205-B7BD-70032574C1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107EDAE-BB19-4877-A98C-D5984C38C5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FA2851-DB9D-43C1-8769-239B56DFF294}"/>
              </a:ext>
            </a:extLst>
          </p:cNvPr>
          <p:cNvSpPr>
            <a:spLocks noGrp="1"/>
          </p:cNvSpPr>
          <p:nvPr>
            <p:ph type="dt" sz="half" idx="10"/>
          </p:nvPr>
        </p:nvSpPr>
        <p:spPr/>
        <p:txBody>
          <a:bodyPr/>
          <a:lstStyle/>
          <a:p>
            <a:fld id="{20878BE6-F7F6-41EC-A628-9A237AECAB22}" type="datetimeFigureOut">
              <a:rPr lang="en-US" smtClean="0"/>
              <a:t>2/25/2024</a:t>
            </a:fld>
            <a:endParaRPr lang="en-US"/>
          </a:p>
        </p:txBody>
      </p:sp>
      <p:sp>
        <p:nvSpPr>
          <p:cNvPr id="6" name="Footer Placeholder 5">
            <a:extLst>
              <a:ext uri="{FF2B5EF4-FFF2-40B4-BE49-F238E27FC236}">
                <a16:creationId xmlns:a16="http://schemas.microsoft.com/office/drawing/2014/main" id="{4D9D9AD6-1A53-4F0A-8FC9-76890D02FE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7D33A5-DD91-4FD6-AE94-7A950847B1F8}"/>
              </a:ext>
            </a:extLst>
          </p:cNvPr>
          <p:cNvSpPr>
            <a:spLocks noGrp="1"/>
          </p:cNvSpPr>
          <p:nvPr>
            <p:ph type="sldNum" sz="quarter" idx="12"/>
          </p:nvPr>
        </p:nvSpPr>
        <p:spPr/>
        <p:txBody>
          <a:bodyPr/>
          <a:lstStyle/>
          <a:p>
            <a:fld id="{0934A848-0C6D-4E2C-932F-8674C42776A2}" type="slidenum">
              <a:rPr lang="en-US" smtClean="0"/>
              <a:t>‹#›</a:t>
            </a:fld>
            <a:endParaRPr lang="en-US"/>
          </a:p>
        </p:txBody>
      </p:sp>
    </p:spTree>
    <p:extLst>
      <p:ext uri="{BB962C8B-B14F-4D97-AF65-F5344CB8AC3E}">
        <p14:creationId xmlns:p14="http://schemas.microsoft.com/office/powerpoint/2010/main" val="694909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88FC95-37F0-49D7-927E-AB8E34CDBD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B43AD4-BBC7-4374-AF04-D1350EC0EF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2723BA-8A86-4072-873A-2B2A718AFB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878BE6-F7F6-41EC-A628-9A237AECAB22}" type="datetimeFigureOut">
              <a:rPr lang="en-US" smtClean="0"/>
              <a:t>2/25/2024</a:t>
            </a:fld>
            <a:endParaRPr lang="en-US"/>
          </a:p>
        </p:txBody>
      </p:sp>
      <p:sp>
        <p:nvSpPr>
          <p:cNvPr id="5" name="Footer Placeholder 4">
            <a:extLst>
              <a:ext uri="{FF2B5EF4-FFF2-40B4-BE49-F238E27FC236}">
                <a16:creationId xmlns:a16="http://schemas.microsoft.com/office/drawing/2014/main" id="{36F67814-1E6A-4F6A-8FEC-5A442B08A7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671BFAE-4BAA-45D6-B9BB-ECE55F172D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4A848-0C6D-4E2C-932F-8674C42776A2}" type="slidenum">
              <a:rPr lang="en-US" smtClean="0"/>
              <a:t>‹#›</a:t>
            </a:fld>
            <a:endParaRPr lang="en-US"/>
          </a:p>
        </p:txBody>
      </p:sp>
    </p:spTree>
    <p:extLst>
      <p:ext uri="{BB962C8B-B14F-4D97-AF65-F5344CB8AC3E}">
        <p14:creationId xmlns:p14="http://schemas.microsoft.com/office/powerpoint/2010/main" val="103193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2CB92-25B6-4683-A2D8-058F5E882D41}"/>
              </a:ext>
            </a:extLst>
          </p:cNvPr>
          <p:cNvSpPr>
            <a:spLocks noGrp="1"/>
          </p:cNvSpPr>
          <p:nvPr>
            <p:ph type="ctrTitle"/>
          </p:nvPr>
        </p:nvSpPr>
        <p:spPr/>
        <p:txBody>
          <a:bodyPr/>
          <a:lstStyle/>
          <a:p>
            <a:r>
              <a:rPr lang="en-US" dirty="0"/>
              <a:t>Put-Call Parity Equation</a:t>
            </a:r>
          </a:p>
        </p:txBody>
      </p:sp>
      <p:sp>
        <p:nvSpPr>
          <p:cNvPr id="3" name="Subtitle 2">
            <a:extLst>
              <a:ext uri="{FF2B5EF4-FFF2-40B4-BE49-F238E27FC236}">
                <a16:creationId xmlns:a16="http://schemas.microsoft.com/office/drawing/2014/main" id="{7DF10A66-8117-4FA1-9995-E01FCB58A9C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05448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27827-0A77-41FC-9458-4FFC63934660}"/>
              </a:ext>
            </a:extLst>
          </p:cNvPr>
          <p:cNvSpPr>
            <a:spLocks noGrp="1"/>
          </p:cNvSpPr>
          <p:nvPr>
            <p:ph type="title"/>
          </p:nvPr>
        </p:nvSpPr>
        <p:spPr/>
        <p:txBody>
          <a:bodyPr/>
          <a:lstStyle/>
          <a:p>
            <a:r>
              <a:rPr lang="en-US" dirty="0"/>
              <a:t>Option Example 3: Facts</a:t>
            </a:r>
          </a:p>
        </p:txBody>
      </p:sp>
      <p:sp>
        <p:nvSpPr>
          <p:cNvPr id="3" name="Content Placeholder 2">
            <a:extLst>
              <a:ext uri="{FF2B5EF4-FFF2-40B4-BE49-F238E27FC236}">
                <a16:creationId xmlns:a16="http://schemas.microsoft.com/office/drawing/2014/main" id="{D1F67B7B-3ECF-4B03-A229-6FB587DBBA10}"/>
              </a:ext>
            </a:extLst>
          </p:cNvPr>
          <p:cNvSpPr>
            <a:spLocks noGrp="1"/>
          </p:cNvSpPr>
          <p:nvPr>
            <p:ph idx="1"/>
          </p:nvPr>
        </p:nvSpPr>
        <p:spPr/>
        <p:txBody>
          <a:bodyPr>
            <a:normAutofit lnSpcReduction="10000"/>
          </a:bodyPr>
          <a:lstStyle/>
          <a:p>
            <a:r>
              <a:rPr lang="en-US" dirty="0"/>
              <a:t>The underlying is one share of X Corp., a publicly-traded company with a current spot price of $100 per share.</a:t>
            </a:r>
          </a:p>
          <a:p>
            <a:r>
              <a:rPr lang="en-US" dirty="0"/>
              <a:t>The risk-free market return is 6% per year.</a:t>
            </a:r>
          </a:p>
          <a:p>
            <a:r>
              <a:rPr lang="en-US" dirty="0"/>
              <a:t>The cost today of a one-year call option on a share of X Corp. stock with a strike price of $106 is $2.</a:t>
            </a:r>
          </a:p>
          <a:p>
            <a:r>
              <a:rPr lang="en-US" dirty="0"/>
              <a:t>The cost today of a one-year put option on a share of X Corp. stock with a strike price of $106 is $2.</a:t>
            </a:r>
          </a:p>
          <a:p>
            <a:r>
              <a:rPr lang="en-US" dirty="0"/>
              <a:t>Because the options have the same duration and the strike price for each is the expected value of the underlying asset, the cost of each should be the same (ignoring commissions).</a:t>
            </a:r>
          </a:p>
        </p:txBody>
      </p:sp>
    </p:spTree>
    <p:extLst>
      <p:ext uri="{BB962C8B-B14F-4D97-AF65-F5344CB8AC3E}">
        <p14:creationId xmlns:p14="http://schemas.microsoft.com/office/powerpoint/2010/main" val="3865884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A5E10-019F-4CFE-9D9B-6737286F412A}"/>
              </a:ext>
            </a:extLst>
          </p:cNvPr>
          <p:cNvSpPr>
            <a:spLocks noGrp="1"/>
          </p:cNvSpPr>
          <p:nvPr>
            <p:ph type="title"/>
          </p:nvPr>
        </p:nvSpPr>
        <p:spPr/>
        <p:txBody>
          <a:bodyPr/>
          <a:lstStyle/>
          <a:p>
            <a:r>
              <a:rPr lang="en-US" dirty="0"/>
              <a:t>Option Example 3: Possibilities</a:t>
            </a:r>
          </a:p>
        </p:txBody>
      </p:sp>
      <p:sp>
        <p:nvSpPr>
          <p:cNvPr id="3" name="Content Placeholder 2">
            <a:extLst>
              <a:ext uri="{FF2B5EF4-FFF2-40B4-BE49-F238E27FC236}">
                <a16:creationId xmlns:a16="http://schemas.microsoft.com/office/drawing/2014/main" id="{7A668B67-D77E-496E-9721-03A70357FBFE}"/>
              </a:ext>
            </a:extLst>
          </p:cNvPr>
          <p:cNvSpPr>
            <a:spLocks noGrp="1"/>
          </p:cNvSpPr>
          <p:nvPr>
            <p:ph idx="1"/>
          </p:nvPr>
        </p:nvSpPr>
        <p:spPr/>
        <p:txBody>
          <a:bodyPr/>
          <a:lstStyle/>
          <a:p>
            <a:r>
              <a:rPr lang="en-US" dirty="0"/>
              <a:t>Suppose an investor has $100 to invest and thinks that X Corp. will outperform the market.</a:t>
            </a:r>
          </a:p>
          <a:p>
            <a:pPr lvl="1"/>
            <a:r>
              <a:rPr lang="en-US" dirty="0"/>
              <a:t>She can buy one share for $100, thereby obtaining the expected return of $6 in one year as well as the possibility of extraordinary gains and losses. She thinks the likelihood of extraordinary gains exceeds the possibility of extraordinary losses.</a:t>
            </a:r>
          </a:p>
          <a:p>
            <a:pPr lvl="1"/>
            <a:r>
              <a:rPr lang="en-US" dirty="0"/>
              <a:t>She can </a:t>
            </a:r>
            <a:r>
              <a:rPr lang="en-US" b="1" dirty="0"/>
              <a:t>write a put option </a:t>
            </a:r>
            <a:r>
              <a:rPr lang="en-US" dirty="0"/>
              <a:t>on one share of X Corp. stock with a one-year duration, a strike price of $106, and will receive $2 from whomever buys the put option (her counterparty, the option holder in this case). She can then spend the $2 to </a:t>
            </a:r>
            <a:r>
              <a:rPr lang="en-US" b="1" dirty="0"/>
              <a:t>purchase a call option </a:t>
            </a:r>
            <a:r>
              <a:rPr lang="en-US" dirty="0"/>
              <a:t>on one share of X Corp. stock with a one-year duration and a strike price of $106.</a:t>
            </a:r>
          </a:p>
        </p:txBody>
      </p:sp>
    </p:spTree>
    <p:extLst>
      <p:ext uri="{BB962C8B-B14F-4D97-AF65-F5344CB8AC3E}">
        <p14:creationId xmlns:p14="http://schemas.microsoft.com/office/powerpoint/2010/main" val="161369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16D9D-E15D-4A57-A7BC-64969B49E4BC}"/>
              </a:ext>
            </a:extLst>
          </p:cNvPr>
          <p:cNvSpPr>
            <a:spLocks noGrp="1"/>
          </p:cNvSpPr>
          <p:nvPr>
            <p:ph type="title"/>
          </p:nvPr>
        </p:nvSpPr>
        <p:spPr/>
        <p:txBody>
          <a:bodyPr/>
          <a:lstStyle/>
          <a:p>
            <a:r>
              <a:rPr lang="en-US" dirty="0"/>
              <a:t>Option Example 3: Possibilities (continued)</a:t>
            </a:r>
          </a:p>
        </p:txBody>
      </p:sp>
      <p:sp>
        <p:nvSpPr>
          <p:cNvPr id="3" name="Content Placeholder 2">
            <a:extLst>
              <a:ext uri="{FF2B5EF4-FFF2-40B4-BE49-F238E27FC236}">
                <a16:creationId xmlns:a16="http://schemas.microsoft.com/office/drawing/2014/main" id="{6BF8DA17-3CB9-4F93-8289-4A756E67B19A}"/>
              </a:ext>
            </a:extLst>
          </p:cNvPr>
          <p:cNvSpPr>
            <a:spLocks noGrp="1"/>
          </p:cNvSpPr>
          <p:nvPr>
            <p:ph idx="1"/>
          </p:nvPr>
        </p:nvSpPr>
        <p:spPr/>
        <p:txBody>
          <a:bodyPr/>
          <a:lstStyle/>
          <a:p>
            <a:r>
              <a:rPr lang="en-US" dirty="0"/>
              <a:t>At this point, the investor owns a call option, is the writer of a put option, and she still has her $100. She uses that $100 to buy a risk-free bond paying 6% (i.e., $106) in one year.</a:t>
            </a:r>
          </a:p>
          <a:p>
            <a:r>
              <a:rPr lang="en-US" dirty="0"/>
              <a:t>How does this alternate, more complex investment strategy compare to simply buying the stock directly?</a:t>
            </a:r>
          </a:p>
        </p:txBody>
      </p:sp>
    </p:spTree>
    <p:extLst>
      <p:ext uri="{BB962C8B-B14F-4D97-AF65-F5344CB8AC3E}">
        <p14:creationId xmlns:p14="http://schemas.microsoft.com/office/powerpoint/2010/main" val="2985169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8D6A1-6AE9-4A9A-91F4-B52D09F600BB}"/>
              </a:ext>
            </a:extLst>
          </p:cNvPr>
          <p:cNvSpPr>
            <a:spLocks noGrp="1"/>
          </p:cNvSpPr>
          <p:nvPr>
            <p:ph type="title"/>
          </p:nvPr>
        </p:nvSpPr>
        <p:spPr/>
        <p:txBody>
          <a:bodyPr/>
          <a:lstStyle/>
          <a:p>
            <a:r>
              <a:rPr lang="en-US" dirty="0"/>
              <a:t>Option Example 3: Payoffs (Strike Price: $106)</a:t>
            </a:r>
          </a:p>
        </p:txBody>
      </p:sp>
      <p:graphicFrame>
        <p:nvGraphicFramePr>
          <p:cNvPr id="10" name="Table 10">
            <a:extLst>
              <a:ext uri="{FF2B5EF4-FFF2-40B4-BE49-F238E27FC236}">
                <a16:creationId xmlns:a16="http://schemas.microsoft.com/office/drawing/2014/main" id="{2A46E161-B98B-4167-8BE9-21A99546F6D6}"/>
              </a:ext>
            </a:extLst>
          </p:cNvPr>
          <p:cNvGraphicFramePr>
            <a:graphicFrameLocks noGrp="1"/>
          </p:cNvGraphicFramePr>
          <p:nvPr>
            <p:ph idx="1"/>
            <p:extLst>
              <p:ext uri="{D42A27DB-BD31-4B8C-83A1-F6EECF244321}">
                <p14:modId xmlns:p14="http://schemas.microsoft.com/office/powerpoint/2010/main" val="440917951"/>
              </p:ext>
            </p:extLst>
          </p:nvPr>
        </p:nvGraphicFramePr>
        <p:xfrm>
          <a:off x="838200" y="1825625"/>
          <a:ext cx="10515600" cy="14833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656412017"/>
                    </a:ext>
                  </a:extLst>
                </a:gridCol>
                <a:gridCol w="1752600">
                  <a:extLst>
                    <a:ext uri="{9D8B030D-6E8A-4147-A177-3AD203B41FA5}">
                      <a16:colId xmlns:a16="http://schemas.microsoft.com/office/drawing/2014/main" val="1669812837"/>
                    </a:ext>
                  </a:extLst>
                </a:gridCol>
                <a:gridCol w="1752600">
                  <a:extLst>
                    <a:ext uri="{9D8B030D-6E8A-4147-A177-3AD203B41FA5}">
                      <a16:colId xmlns:a16="http://schemas.microsoft.com/office/drawing/2014/main" val="1024115387"/>
                    </a:ext>
                  </a:extLst>
                </a:gridCol>
                <a:gridCol w="1752600">
                  <a:extLst>
                    <a:ext uri="{9D8B030D-6E8A-4147-A177-3AD203B41FA5}">
                      <a16:colId xmlns:a16="http://schemas.microsoft.com/office/drawing/2014/main" val="4230942384"/>
                    </a:ext>
                  </a:extLst>
                </a:gridCol>
                <a:gridCol w="1752600">
                  <a:extLst>
                    <a:ext uri="{9D8B030D-6E8A-4147-A177-3AD203B41FA5}">
                      <a16:colId xmlns:a16="http://schemas.microsoft.com/office/drawing/2014/main" val="2793300987"/>
                    </a:ext>
                  </a:extLst>
                </a:gridCol>
                <a:gridCol w="1752600">
                  <a:extLst>
                    <a:ext uri="{9D8B030D-6E8A-4147-A177-3AD203B41FA5}">
                      <a16:colId xmlns:a16="http://schemas.microsoft.com/office/drawing/2014/main" val="3212919119"/>
                    </a:ext>
                  </a:extLst>
                </a:gridCol>
              </a:tblGrid>
              <a:tr h="370840">
                <a:tc>
                  <a:txBody>
                    <a:bodyPr/>
                    <a:lstStyle/>
                    <a:p>
                      <a:pPr algn="ctr"/>
                      <a:r>
                        <a:rPr lang="en-US" dirty="0"/>
                        <a:t>Spot Price</a:t>
                      </a:r>
                    </a:p>
                  </a:txBody>
                  <a:tcPr/>
                </a:tc>
                <a:tc>
                  <a:txBody>
                    <a:bodyPr/>
                    <a:lstStyle/>
                    <a:p>
                      <a:pPr algn="ctr"/>
                      <a:r>
                        <a:rPr lang="en-US" dirty="0"/>
                        <a:t>Bond</a:t>
                      </a:r>
                    </a:p>
                  </a:txBody>
                  <a:tcPr/>
                </a:tc>
                <a:tc>
                  <a:txBody>
                    <a:bodyPr/>
                    <a:lstStyle/>
                    <a:p>
                      <a:pPr algn="ctr"/>
                      <a:r>
                        <a:rPr lang="en-US" dirty="0"/>
                        <a:t>Call Option</a:t>
                      </a:r>
                    </a:p>
                  </a:txBody>
                  <a:tcPr/>
                </a:tc>
                <a:tc>
                  <a:txBody>
                    <a:bodyPr/>
                    <a:lstStyle/>
                    <a:p>
                      <a:pPr algn="ctr"/>
                      <a:r>
                        <a:rPr lang="en-US" dirty="0"/>
                        <a:t>Put Option</a:t>
                      </a:r>
                    </a:p>
                  </a:txBody>
                  <a:tcPr/>
                </a:tc>
                <a:tc>
                  <a:txBody>
                    <a:bodyPr/>
                    <a:lstStyle/>
                    <a:p>
                      <a:pPr algn="ctr"/>
                      <a:r>
                        <a:rPr lang="en-US" dirty="0"/>
                        <a:t>Option Price</a:t>
                      </a:r>
                    </a:p>
                  </a:txBody>
                  <a:tcPr/>
                </a:tc>
                <a:tc>
                  <a:txBody>
                    <a:bodyPr/>
                    <a:lstStyle/>
                    <a:p>
                      <a:pPr algn="ctr"/>
                      <a:r>
                        <a:rPr lang="en-US" dirty="0"/>
                        <a:t>Net Return</a:t>
                      </a:r>
                    </a:p>
                  </a:txBody>
                  <a:tcPr/>
                </a:tc>
                <a:extLst>
                  <a:ext uri="{0D108BD9-81ED-4DB2-BD59-A6C34878D82A}">
                    <a16:rowId xmlns:a16="http://schemas.microsoft.com/office/drawing/2014/main" val="2962478782"/>
                  </a:ext>
                </a:extLst>
              </a:tr>
              <a:tr h="370840">
                <a:tc>
                  <a:txBody>
                    <a:bodyPr/>
                    <a:lstStyle/>
                    <a:p>
                      <a:r>
                        <a:rPr lang="en-US" dirty="0"/>
                        <a:t>120</a:t>
                      </a:r>
                    </a:p>
                  </a:txBody>
                  <a:tcPr/>
                </a:tc>
                <a:tc>
                  <a:txBody>
                    <a:bodyPr/>
                    <a:lstStyle/>
                    <a:p>
                      <a:pPr algn="r"/>
                      <a:r>
                        <a:rPr lang="en-US" dirty="0"/>
                        <a:t>106</a:t>
                      </a:r>
                    </a:p>
                  </a:txBody>
                  <a:tcPr/>
                </a:tc>
                <a:tc>
                  <a:txBody>
                    <a:bodyPr/>
                    <a:lstStyle/>
                    <a:p>
                      <a:pPr algn="r"/>
                      <a:r>
                        <a:rPr lang="en-US" dirty="0"/>
                        <a:t>14</a:t>
                      </a:r>
                    </a:p>
                  </a:txBody>
                  <a:tcPr/>
                </a:tc>
                <a:tc>
                  <a:txBody>
                    <a:bodyPr/>
                    <a:lstStyle/>
                    <a:p>
                      <a:pPr algn="r"/>
                      <a:r>
                        <a:rPr lang="en-US" dirty="0"/>
                        <a:t>0</a:t>
                      </a:r>
                    </a:p>
                  </a:txBody>
                  <a:tcPr/>
                </a:tc>
                <a:tc>
                  <a:txBody>
                    <a:bodyPr/>
                    <a:lstStyle/>
                    <a:p>
                      <a:pPr algn="r"/>
                      <a:r>
                        <a:rPr lang="en-US" dirty="0"/>
                        <a:t>2-2 = 0</a:t>
                      </a:r>
                    </a:p>
                  </a:txBody>
                  <a:tcPr/>
                </a:tc>
                <a:tc>
                  <a:txBody>
                    <a:bodyPr/>
                    <a:lstStyle/>
                    <a:p>
                      <a:pPr algn="r"/>
                      <a:r>
                        <a:rPr lang="en-US" dirty="0"/>
                        <a:t>120</a:t>
                      </a:r>
                    </a:p>
                  </a:txBody>
                  <a:tcPr/>
                </a:tc>
                <a:extLst>
                  <a:ext uri="{0D108BD9-81ED-4DB2-BD59-A6C34878D82A}">
                    <a16:rowId xmlns:a16="http://schemas.microsoft.com/office/drawing/2014/main" val="1001299945"/>
                  </a:ext>
                </a:extLst>
              </a:tr>
              <a:tr h="370840">
                <a:tc>
                  <a:txBody>
                    <a:bodyPr/>
                    <a:lstStyle/>
                    <a:p>
                      <a:r>
                        <a:rPr lang="en-US" dirty="0"/>
                        <a:t>102</a:t>
                      </a:r>
                    </a:p>
                  </a:txBody>
                  <a:tcPr/>
                </a:tc>
                <a:tc>
                  <a:txBody>
                    <a:bodyPr/>
                    <a:lstStyle/>
                    <a:p>
                      <a:pPr algn="r"/>
                      <a:r>
                        <a:rPr lang="en-US" dirty="0"/>
                        <a:t>106</a:t>
                      </a:r>
                    </a:p>
                  </a:txBody>
                  <a:tcPr/>
                </a:tc>
                <a:tc>
                  <a:txBody>
                    <a:bodyPr/>
                    <a:lstStyle/>
                    <a:p>
                      <a:pPr algn="r"/>
                      <a:r>
                        <a:rPr lang="en-US" dirty="0"/>
                        <a:t>0</a:t>
                      </a:r>
                    </a:p>
                  </a:txBody>
                  <a:tcPr/>
                </a:tc>
                <a:tc>
                  <a:txBody>
                    <a:bodyPr/>
                    <a:lstStyle/>
                    <a:p>
                      <a:pPr algn="r"/>
                      <a:r>
                        <a:rPr lang="en-US" dirty="0"/>
                        <a:t>-4</a:t>
                      </a:r>
                    </a:p>
                  </a:txBody>
                  <a:tcPr/>
                </a:tc>
                <a:tc>
                  <a:txBody>
                    <a:bodyPr/>
                    <a:lstStyle/>
                    <a:p>
                      <a:pPr algn="r"/>
                      <a:r>
                        <a:rPr lang="en-US" dirty="0"/>
                        <a:t>2-2 = 0</a:t>
                      </a:r>
                    </a:p>
                  </a:txBody>
                  <a:tcPr/>
                </a:tc>
                <a:tc>
                  <a:txBody>
                    <a:bodyPr/>
                    <a:lstStyle/>
                    <a:p>
                      <a:pPr algn="r"/>
                      <a:r>
                        <a:rPr lang="en-US" dirty="0"/>
                        <a:t>102</a:t>
                      </a:r>
                    </a:p>
                  </a:txBody>
                  <a:tcPr/>
                </a:tc>
                <a:extLst>
                  <a:ext uri="{0D108BD9-81ED-4DB2-BD59-A6C34878D82A}">
                    <a16:rowId xmlns:a16="http://schemas.microsoft.com/office/drawing/2014/main" val="1867826607"/>
                  </a:ext>
                </a:extLst>
              </a:tr>
              <a:tr h="370840">
                <a:tc>
                  <a:txBody>
                    <a:bodyPr/>
                    <a:lstStyle/>
                    <a:p>
                      <a:r>
                        <a:rPr lang="en-US" dirty="0"/>
                        <a:t>106</a:t>
                      </a:r>
                    </a:p>
                  </a:txBody>
                  <a:tcPr/>
                </a:tc>
                <a:tc>
                  <a:txBody>
                    <a:bodyPr/>
                    <a:lstStyle/>
                    <a:p>
                      <a:pPr algn="r"/>
                      <a:r>
                        <a:rPr lang="en-US" dirty="0"/>
                        <a:t>106</a:t>
                      </a:r>
                    </a:p>
                  </a:txBody>
                  <a:tcPr/>
                </a:tc>
                <a:tc>
                  <a:txBody>
                    <a:bodyPr/>
                    <a:lstStyle/>
                    <a:p>
                      <a:pPr algn="r"/>
                      <a:r>
                        <a:rPr lang="en-US" dirty="0"/>
                        <a:t>0</a:t>
                      </a:r>
                    </a:p>
                  </a:txBody>
                  <a:tcPr/>
                </a:tc>
                <a:tc>
                  <a:txBody>
                    <a:bodyPr/>
                    <a:lstStyle/>
                    <a:p>
                      <a:pPr algn="r"/>
                      <a:r>
                        <a:rPr lang="en-US" dirty="0"/>
                        <a:t>0</a:t>
                      </a:r>
                    </a:p>
                  </a:txBody>
                  <a:tcPr/>
                </a:tc>
                <a:tc>
                  <a:txBody>
                    <a:bodyPr/>
                    <a:lstStyle/>
                    <a:p>
                      <a:pPr algn="r"/>
                      <a:r>
                        <a:rPr lang="en-US" dirty="0"/>
                        <a:t>2-2 = 0</a:t>
                      </a:r>
                    </a:p>
                  </a:txBody>
                  <a:tcPr/>
                </a:tc>
                <a:tc>
                  <a:txBody>
                    <a:bodyPr/>
                    <a:lstStyle/>
                    <a:p>
                      <a:pPr algn="r"/>
                      <a:r>
                        <a:rPr lang="en-US" dirty="0"/>
                        <a:t>106</a:t>
                      </a:r>
                    </a:p>
                  </a:txBody>
                  <a:tcPr/>
                </a:tc>
                <a:extLst>
                  <a:ext uri="{0D108BD9-81ED-4DB2-BD59-A6C34878D82A}">
                    <a16:rowId xmlns:a16="http://schemas.microsoft.com/office/drawing/2014/main" val="2053312472"/>
                  </a:ext>
                </a:extLst>
              </a:tr>
            </a:tbl>
          </a:graphicData>
        </a:graphic>
      </p:graphicFrame>
      <p:sp>
        <p:nvSpPr>
          <p:cNvPr id="11" name="TextBox 10">
            <a:extLst>
              <a:ext uri="{FF2B5EF4-FFF2-40B4-BE49-F238E27FC236}">
                <a16:creationId xmlns:a16="http://schemas.microsoft.com/office/drawing/2014/main" id="{17D514C2-F3DA-4DCB-9632-71A0A0B58907}"/>
              </a:ext>
            </a:extLst>
          </p:cNvPr>
          <p:cNvSpPr txBox="1"/>
          <p:nvPr/>
        </p:nvSpPr>
        <p:spPr>
          <a:xfrm>
            <a:off x="838200" y="4061361"/>
            <a:ext cx="10515600" cy="2585323"/>
          </a:xfrm>
          <a:prstGeom prst="rect">
            <a:avLst/>
          </a:prstGeom>
          <a:noFill/>
        </p:spPr>
        <p:txBody>
          <a:bodyPr wrap="square" rtlCol="0">
            <a:spAutoFit/>
          </a:bodyPr>
          <a:lstStyle/>
          <a:p>
            <a:r>
              <a:rPr lang="en-US" dirty="0"/>
              <a:t>This shows that owning a call option, writing a put option, and investing in a riskless asset is equivalent to owning the underlying asset. Or: S = C – P + B. This is a true algebraic equation and can be rearranged to synthesize any of the individual components. For example, B = S + P – C, so that you can convert ownership of a risky share of stock by purchasing a put option and selling a call option, each having the same duration and a strike price equal to the expected return at maturity.</a:t>
            </a:r>
          </a:p>
          <a:p>
            <a:endParaRPr lang="en-US" dirty="0"/>
          </a:p>
          <a:p>
            <a:r>
              <a:rPr lang="en-US" dirty="0"/>
              <a:t>There is one additional thing to consider. When you purchase the underlying asset, you are betting on the market value of that asset. When you synthesize it with options, you are still betting on the market value of the asset </a:t>
            </a:r>
            <a:r>
              <a:rPr lang="en-US" u="sng" dirty="0"/>
              <a:t>and</a:t>
            </a:r>
            <a:r>
              <a:rPr lang="en-US" dirty="0"/>
              <a:t> you are taking a risk that your counterparties will not go bankrupt.</a:t>
            </a:r>
          </a:p>
        </p:txBody>
      </p:sp>
    </p:spTree>
    <p:extLst>
      <p:ext uri="{BB962C8B-B14F-4D97-AF65-F5344CB8AC3E}">
        <p14:creationId xmlns:p14="http://schemas.microsoft.com/office/powerpoint/2010/main" val="710004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AD4D1-E659-494B-BD34-922972AEFFC8}"/>
              </a:ext>
            </a:extLst>
          </p:cNvPr>
          <p:cNvSpPr>
            <a:spLocks noGrp="1"/>
          </p:cNvSpPr>
          <p:nvPr>
            <p:ph type="title"/>
          </p:nvPr>
        </p:nvSpPr>
        <p:spPr/>
        <p:txBody>
          <a:bodyPr/>
          <a:lstStyle/>
          <a:p>
            <a:r>
              <a:rPr lang="en-US" dirty="0"/>
              <a:t>Stock</a:t>
            </a:r>
          </a:p>
        </p:txBody>
      </p:sp>
      <p:sp>
        <p:nvSpPr>
          <p:cNvPr id="3" name="Content Placeholder 2">
            <a:extLst>
              <a:ext uri="{FF2B5EF4-FFF2-40B4-BE49-F238E27FC236}">
                <a16:creationId xmlns:a16="http://schemas.microsoft.com/office/drawing/2014/main" id="{FC8DF266-B277-4F0F-A75D-B147FF5FA956}"/>
              </a:ext>
            </a:extLst>
          </p:cNvPr>
          <p:cNvSpPr>
            <a:spLocks noGrp="1"/>
          </p:cNvSpPr>
          <p:nvPr>
            <p:ph idx="1"/>
          </p:nvPr>
        </p:nvSpPr>
        <p:spPr/>
        <p:txBody>
          <a:bodyPr/>
          <a:lstStyle/>
          <a:p>
            <a:r>
              <a:rPr lang="en-US" dirty="0"/>
              <a:t>What are the economic attributes associated with owning an investment? (1) That the investment will return the market average; (2) That the investment will return more than the market average; and (3) That the investment will return less than the market average.</a:t>
            </a:r>
          </a:p>
          <a:p>
            <a:r>
              <a:rPr lang="en-US" dirty="0"/>
              <a:t>I call (1) the “expected return.” I call (2) an “extraordinary gain” or “the upside.” I call (3) an “extraordinary loss” or “the downside.”</a:t>
            </a:r>
          </a:p>
          <a:p>
            <a:r>
              <a:rPr lang="en-US" dirty="0"/>
              <a:t>Options separate the upside and the downside from the expected return.</a:t>
            </a:r>
          </a:p>
        </p:txBody>
      </p:sp>
    </p:spTree>
    <p:extLst>
      <p:ext uri="{BB962C8B-B14F-4D97-AF65-F5344CB8AC3E}">
        <p14:creationId xmlns:p14="http://schemas.microsoft.com/office/powerpoint/2010/main" val="3241795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C00D0-2EB6-42B8-BB9D-A4B54228F942}"/>
              </a:ext>
            </a:extLst>
          </p:cNvPr>
          <p:cNvSpPr>
            <a:spLocks noGrp="1"/>
          </p:cNvSpPr>
          <p:nvPr>
            <p:ph type="title"/>
          </p:nvPr>
        </p:nvSpPr>
        <p:spPr/>
        <p:txBody>
          <a:bodyPr/>
          <a:lstStyle/>
          <a:p>
            <a:r>
              <a:rPr lang="en-US" dirty="0"/>
              <a:t>Options</a:t>
            </a:r>
          </a:p>
        </p:txBody>
      </p:sp>
      <p:sp>
        <p:nvSpPr>
          <p:cNvPr id="3" name="Content Placeholder 2">
            <a:extLst>
              <a:ext uri="{FF2B5EF4-FFF2-40B4-BE49-F238E27FC236}">
                <a16:creationId xmlns:a16="http://schemas.microsoft.com/office/drawing/2014/main" id="{7306BCDE-EBAF-4475-9322-0E7D2963BFFA}"/>
              </a:ext>
            </a:extLst>
          </p:cNvPr>
          <p:cNvSpPr>
            <a:spLocks noGrp="1"/>
          </p:cNvSpPr>
          <p:nvPr>
            <p:ph idx="1"/>
          </p:nvPr>
        </p:nvSpPr>
        <p:spPr/>
        <p:txBody>
          <a:bodyPr/>
          <a:lstStyle/>
          <a:p>
            <a:r>
              <a:rPr lang="en-US" dirty="0"/>
              <a:t>Every option has two parties: the option holder and the option writer (also called the counterparty).</a:t>
            </a:r>
          </a:p>
          <a:p>
            <a:r>
              <a:rPr lang="en-US" dirty="0"/>
              <a:t>The option holder has the right but not the obligation to exercise the option. If the holder elects not to exercise the option, we say the option lapses.</a:t>
            </a:r>
          </a:p>
          <a:p>
            <a:r>
              <a:rPr lang="en-US" dirty="0"/>
              <a:t>All options have (1) an initial cost paid by the holder to the writer; (2) an underlying asset (what the option is an option on); (3) a strike price (the price at which the underlying will be sold between the two parties if the option is exercised); and (4) a duration (after which the option expires).</a:t>
            </a:r>
          </a:p>
        </p:txBody>
      </p:sp>
    </p:spTree>
    <p:extLst>
      <p:ext uri="{BB962C8B-B14F-4D97-AF65-F5344CB8AC3E}">
        <p14:creationId xmlns:p14="http://schemas.microsoft.com/office/powerpoint/2010/main" val="1702631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6E4C0-D4A5-458F-A1AB-3EAE4667D195}"/>
              </a:ext>
            </a:extLst>
          </p:cNvPr>
          <p:cNvSpPr>
            <a:spLocks noGrp="1"/>
          </p:cNvSpPr>
          <p:nvPr>
            <p:ph type="title"/>
          </p:nvPr>
        </p:nvSpPr>
        <p:spPr/>
        <p:txBody>
          <a:bodyPr/>
          <a:lstStyle/>
          <a:p>
            <a:r>
              <a:rPr lang="en-US" dirty="0"/>
              <a:t>Option Example 1</a:t>
            </a:r>
          </a:p>
        </p:txBody>
      </p:sp>
      <p:sp>
        <p:nvSpPr>
          <p:cNvPr id="3" name="Content Placeholder 2">
            <a:extLst>
              <a:ext uri="{FF2B5EF4-FFF2-40B4-BE49-F238E27FC236}">
                <a16:creationId xmlns:a16="http://schemas.microsoft.com/office/drawing/2014/main" id="{D6D2BFCF-8E5C-4161-9FF2-E971118A0A7F}"/>
              </a:ext>
            </a:extLst>
          </p:cNvPr>
          <p:cNvSpPr>
            <a:spLocks noGrp="1"/>
          </p:cNvSpPr>
          <p:nvPr>
            <p:ph idx="1"/>
          </p:nvPr>
        </p:nvSpPr>
        <p:spPr/>
        <p:txBody>
          <a:bodyPr/>
          <a:lstStyle/>
          <a:p>
            <a:r>
              <a:rPr lang="en-US" dirty="0"/>
              <a:t>The option writer sells to the option holder the right (but not the obligation) to purchase one share of X Corp. stock in one year at a price of $106. The option holder immediately pays $2 to the option writer to obtain this valuable right.</a:t>
            </a:r>
          </a:p>
          <a:p>
            <a:r>
              <a:rPr lang="en-US" dirty="0"/>
              <a:t>Terms:</a:t>
            </a:r>
          </a:p>
          <a:p>
            <a:pPr lvl="1"/>
            <a:r>
              <a:rPr lang="en-US" dirty="0"/>
              <a:t>The initial price is $2.</a:t>
            </a:r>
          </a:p>
          <a:p>
            <a:pPr lvl="1"/>
            <a:r>
              <a:rPr lang="en-US" dirty="0"/>
              <a:t>The strike price is $106.</a:t>
            </a:r>
          </a:p>
          <a:p>
            <a:pPr lvl="1"/>
            <a:r>
              <a:rPr lang="en-US" dirty="0"/>
              <a:t>The underlying asset is one share of X Corp. stock.</a:t>
            </a:r>
          </a:p>
          <a:p>
            <a:pPr lvl="1"/>
            <a:r>
              <a:rPr lang="en-US" dirty="0"/>
              <a:t>The duration is one year.</a:t>
            </a:r>
          </a:p>
          <a:p>
            <a:r>
              <a:rPr lang="en-US" dirty="0"/>
              <a:t>The right to buy the underlying asset is called a “call” option.</a:t>
            </a:r>
          </a:p>
        </p:txBody>
      </p:sp>
    </p:spTree>
    <p:extLst>
      <p:ext uri="{BB962C8B-B14F-4D97-AF65-F5344CB8AC3E}">
        <p14:creationId xmlns:p14="http://schemas.microsoft.com/office/powerpoint/2010/main" val="1870231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6E4C0-D4A5-458F-A1AB-3EAE4667D195}"/>
              </a:ext>
            </a:extLst>
          </p:cNvPr>
          <p:cNvSpPr>
            <a:spLocks noGrp="1"/>
          </p:cNvSpPr>
          <p:nvPr>
            <p:ph type="title"/>
          </p:nvPr>
        </p:nvSpPr>
        <p:spPr/>
        <p:txBody>
          <a:bodyPr/>
          <a:lstStyle/>
          <a:p>
            <a:r>
              <a:rPr lang="en-US" dirty="0"/>
              <a:t>Option Example 2</a:t>
            </a:r>
          </a:p>
        </p:txBody>
      </p:sp>
      <p:sp>
        <p:nvSpPr>
          <p:cNvPr id="3" name="Content Placeholder 2">
            <a:extLst>
              <a:ext uri="{FF2B5EF4-FFF2-40B4-BE49-F238E27FC236}">
                <a16:creationId xmlns:a16="http://schemas.microsoft.com/office/drawing/2014/main" id="{D6D2BFCF-8E5C-4161-9FF2-E971118A0A7F}"/>
              </a:ext>
            </a:extLst>
          </p:cNvPr>
          <p:cNvSpPr>
            <a:spLocks noGrp="1"/>
          </p:cNvSpPr>
          <p:nvPr>
            <p:ph idx="1"/>
          </p:nvPr>
        </p:nvSpPr>
        <p:spPr/>
        <p:txBody>
          <a:bodyPr/>
          <a:lstStyle/>
          <a:p>
            <a:r>
              <a:rPr lang="en-US" dirty="0"/>
              <a:t>The option writer sells to the option holder the right (but not the obligation) to sell one share of X Corp. stock in one year at a price of $106. The option holder immediately pays $2 to the option writer to obtain this valuable right.</a:t>
            </a:r>
          </a:p>
          <a:p>
            <a:r>
              <a:rPr lang="en-US" dirty="0"/>
              <a:t>Terms:</a:t>
            </a:r>
          </a:p>
          <a:p>
            <a:pPr lvl="1"/>
            <a:r>
              <a:rPr lang="en-US" dirty="0"/>
              <a:t>The initial price is $2.</a:t>
            </a:r>
          </a:p>
          <a:p>
            <a:pPr lvl="1"/>
            <a:r>
              <a:rPr lang="en-US" dirty="0"/>
              <a:t>The strike price is $106.</a:t>
            </a:r>
          </a:p>
          <a:p>
            <a:pPr lvl="1"/>
            <a:r>
              <a:rPr lang="en-US" dirty="0"/>
              <a:t>The underlying asset is one share of X Corp. stock.</a:t>
            </a:r>
          </a:p>
          <a:p>
            <a:pPr lvl="1"/>
            <a:r>
              <a:rPr lang="en-US" dirty="0"/>
              <a:t>The duration is one year.</a:t>
            </a:r>
          </a:p>
          <a:p>
            <a:r>
              <a:rPr lang="en-US" dirty="0"/>
              <a:t>The right to sell the underlying asset is called a “put” option.</a:t>
            </a:r>
          </a:p>
        </p:txBody>
      </p:sp>
    </p:spTree>
    <p:extLst>
      <p:ext uri="{BB962C8B-B14F-4D97-AF65-F5344CB8AC3E}">
        <p14:creationId xmlns:p14="http://schemas.microsoft.com/office/powerpoint/2010/main" val="3855725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0A233-260F-44FB-8FA0-0C7E89DE4E52}"/>
              </a:ext>
            </a:extLst>
          </p:cNvPr>
          <p:cNvSpPr>
            <a:spLocks noGrp="1"/>
          </p:cNvSpPr>
          <p:nvPr>
            <p:ph type="title"/>
          </p:nvPr>
        </p:nvSpPr>
        <p:spPr/>
        <p:txBody>
          <a:bodyPr/>
          <a:lstStyle/>
          <a:p>
            <a:r>
              <a:rPr lang="en-US" dirty="0"/>
              <a:t>Option Observations</a:t>
            </a:r>
          </a:p>
        </p:txBody>
      </p:sp>
      <p:sp>
        <p:nvSpPr>
          <p:cNvPr id="3" name="Content Placeholder 2">
            <a:extLst>
              <a:ext uri="{FF2B5EF4-FFF2-40B4-BE49-F238E27FC236}">
                <a16:creationId xmlns:a16="http://schemas.microsoft.com/office/drawing/2014/main" id="{297FD5B1-2D7E-48E9-B0C8-A9FAC1366CF5}"/>
              </a:ext>
            </a:extLst>
          </p:cNvPr>
          <p:cNvSpPr>
            <a:spLocks noGrp="1"/>
          </p:cNvSpPr>
          <p:nvPr>
            <p:ph idx="1"/>
          </p:nvPr>
        </p:nvSpPr>
        <p:spPr/>
        <p:txBody>
          <a:bodyPr/>
          <a:lstStyle/>
          <a:p>
            <a:r>
              <a:rPr lang="en-US" dirty="0"/>
              <a:t>Regardless of the type of option, the option holder has a right against the option writer. That right will be exercised only if doing so is profitable for the option holder.</a:t>
            </a:r>
          </a:p>
          <a:p>
            <a:r>
              <a:rPr lang="en-US" dirty="0"/>
              <a:t>The option writer cannot make the option holder do anything. That is, the option writer only has an obligation at the discretion of the option holder.</a:t>
            </a:r>
          </a:p>
        </p:txBody>
      </p:sp>
    </p:spTree>
    <p:extLst>
      <p:ext uri="{BB962C8B-B14F-4D97-AF65-F5344CB8AC3E}">
        <p14:creationId xmlns:p14="http://schemas.microsoft.com/office/powerpoint/2010/main" val="3710161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D3AF0-742D-4853-9D66-1E87002E2702}"/>
              </a:ext>
            </a:extLst>
          </p:cNvPr>
          <p:cNvSpPr>
            <a:spLocks noGrp="1"/>
          </p:cNvSpPr>
          <p:nvPr>
            <p:ph type="title"/>
          </p:nvPr>
        </p:nvSpPr>
        <p:spPr/>
        <p:txBody>
          <a:bodyPr/>
          <a:lstStyle/>
          <a:p>
            <a:r>
              <a:rPr lang="en-US" dirty="0"/>
              <a:t>Exercise of a Call Option</a:t>
            </a:r>
          </a:p>
        </p:txBody>
      </p:sp>
      <p:sp>
        <p:nvSpPr>
          <p:cNvPr id="3" name="Content Placeholder 2">
            <a:extLst>
              <a:ext uri="{FF2B5EF4-FFF2-40B4-BE49-F238E27FC236}">
                <a16:creationId xmlns:a16="http://schemas.microsoft.com/office/drawing/2014/main" id="{5AF0E84A-A434-4C09-890E-18D5B4302BFF}"/>
              </a:ext>
            </a:extLst>
          </p:cNvPr>
          <p:cNvSpPr>
            <a:spLocks noGrp="1"/>
          </p:cNvSpPr>
          <p:nvPr>
            <p:ph idx="1"/>
          </p:nvPr>
        </p:nvSpPr>
        <p:spPr/>
        <p:txBody>
          <a:bodyPr/>
          <a:lstStyle/>
          <a:p>
            <a:r>
              <a:rPr lang="en-US" dirty="0"/>
              <a:t>Assume publicly-traded X Corp. stock is trading for $100 per share, and assume the risk-adjusted market return on all assets is 6%.</a:t>
            </a:r>
          </a:p>
          <a:p>
            <a:r>
              <a:rPr lang="en-US" dirty="0"/>
              <a:t>If one party purchases a one-year </a:t>
            </a:r>
            <a:r>
              <a:rPr lang="en-US" b="1" dirty="0"/>
              <a:t>call</a:t>
            </a:r>
            <a:r>
              <a:rPr lang="en-US" dirty="0"/>
              <a:t> option on a share of X Corp. stock for a price of $3, a duration of 1 year, and a strike price of $105, the holder of the option will exercise the option if the market price (called the “spot” price) of X Corp. stock exceeds $105. If, for example, the stock rises to $106 in one year, the option holder will exercise the option, pay $105 for the share, and immediately sell the stock of $106, for a gain of $1. However, because the option cost $3, the investor has a $2 net loss on the investment.</a:t>
            </a:r>
          </a:p>
        </p:txBody>
      </p:sp>
    </p:spTree>
    <p:extLst>
      <p:ext uri="{BB962C8B-B14F-4D97-AF65-F5344CB8AC3E}">
        <p14:creationId xmlns:p14="http://schemas.microsoft.com/office/powerpoint/2010/main" val="2634247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A67DA-0394-4753-BF42-DC5627660509}"/>
              </a:ext>
            </a:extLst>
          </p:cNvPr>
          <p:cNvSpPr>
            <a:spLocks noGrp="1"/>
          </p:cNvSpPr>
          <p:nvPr>
            <p:ph type="title"/>
          </p:nvPr>
        </p:nvSpPr>
        <p:spPr/>
        <p:txBody>
          <a:bodyPr/>
          <a:lstStyle/>
          <a:p>
            <a:r>
              <a:rPr lang="en-US" dirty="0"/>
              <a:t>Exercise of an Option (continued)</a:t>
            </a:r>
          </a:p>
        </p:txBody>
      </p:sp>
      <p:sp>
        <p:nvSpPr>
          <p:cNvPr id="3" name="Content Placeholder 2">
            <a:extLst>
              <a:ext uri="{FF2B5EF4-FFF2-40B4-BE49-F238E27FC236}">
                <a16:creationId xmlns:a16="http://schemas.microsoft.com/office/drawing/2014/main" id="{CD79580C-6594-4ABA-A18C-6094240CE608}"/>
              </a:ext>
            </a:extLst>
          </p:cNvPr>
          <p:cNvSpPr>
            <a:spLocks noGrp="1"/>
          </p:cNvSpPr>
          <p:nvPr>
            <p:ph idx="1"/>
          </p:nvPr>
        </p:nvSpPr>
        <p:spPr/>
        <p:txBody>
          <a:bodyPr>
            <a:normAutofit lnSpcReduction="10000"/>
          </a:bodyPr>
          <a:lstStyle/>
          <a:p>
            <a:r>
              <a:rPr lang="en-US" dirty="0"/>
              <a:t>Now look at the counterparty. The counterparty was obligated to sell one share for $105. To get that share, the counterparty had to go into the market and purchase one share for the spot price of $106. When this share is then sold to the option holder for the strike price of $105, the option writer loses $1. But because the option writer received $3 for writing the option, the option writer has a net profit of $2 from the transaction.</a:t>
            </a:r>
          </a:p>
          <a:p>
            <a:r>
              <a:rPr lang="en-US" dirty="0"/>
              <a:t>Thus, the option holder of a call option hopes the underlying increases in value while the option writer hopes it does not. The only possible profit to the option writer is from the initial sale price of the option.</a:t>
            </a:r>
          </a:p>
        </p:txBody>
      </p:sp>
    </p:spTree>
    <p:extLst>
      <p:ext uri="{BB962C8B-B14F-4D97-AF65-F5344CB8AC3E}">
        <p14:creationId xmlns:p14="http://schemas.microsoft.com/office/powerpoint/2010/main" val="632448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D3AF0-742D-4853-9D66-1E87002E2702}"/>
              </a:ext>
            </a:extLst>
          </p:cNvPr>
          <p:cNvSpPr>
            <a:spLocks noGrp="1"/>
          </p:cNvSpPr>
          <p:nvPr>
            <p:ph type="title"/>
          </p:nvPr>
        </p:nvSpPr>
        <p:spPr/>
        <p:txBody>
          <a:bodyPr/>
          <a:lstStyle/>
          <a:p>
            <a:r>
              <a:rPr lang="en-US" dirty="0"/>
              <a:t>Exercise of a Put Option</a:t>
            </a:r>
          </a:p>
        </p:txBody>
      </p:sp>
      <p:sp>
        <p:nvSpPr>
          <p:cNvPr id="3" name="Content Placeholder 2">
            <a:extLst>
              <a:ext uri="{FF2B5EF4-FFF2-40B4-BE49-F238E27FC236}">
                <a16:creationId xmlns:a16="http://schemas.microsoft.com/office/drawing/2014/main" id="{5AF0E84A-A434-4C09-890E-18D5B4302BFF}"/>
              </a:ext>
            </a:extLst>
          </p:cNvPr>
          <p:cNvSpPr>
            <a:spLocks noGrp="1"/>
          </p:cNvSpPr>
          <p:nvPr>
            <p:ph idx="1"/>
          </p:nvPr>
        </p:nvSpPr>
        <p:spPr/>
        <p:txBody>
          <a:bodyPr>
            <a:normAutofit lnSpcReduction="10000"/>
          </a:bodyPr>
          <a:lstStyle/>
          <a:p>
            <a:r>
              <a:rPr lang="en-US" dirty="0"/>
              <a:t>Assume publicly-traded X Corp. stock is trading for $100 per share, and assume the risk-adjusted market return on all assets is 6%.</a:t>
            </a:r>
          </a:p>
          <a:p>
            <a:r>
              <a:rPr lang="en-US" dirty="0"/>
              <a:t>If one party purchases a one-year </a:t>
            </a:r>
            <a:r>
              <a:rPr lang="en-US" b="1" dirty="0"/>
              <a:t>put</a:t>
            </a:r>
            <a:r>
              <a:rPr lang="en-US" dirty="0"/>
              <a:t> option on a share of X Corp. stock for a price of $3, a duration of 1 year, and a strike price of $105, the holder of the option will exercise the option if the market price (called the “spot” price) of X Corp. stock is less than $105. If, for example, the stock rises to only $102 in one year, the option holder will exercise the option, buy a share in the market for $102, and then sell that share to the option writer for $105 for the share, for a gain of $3. However, because the option cost $3, the investor has no net profit or loss on the investment.</a:t>
            </a:r>
          </a:p>
        </p:txBody>
      </p:sp>
    </p:spTree>
    <p:extLst>
      <p:ext uri="{BB962C8B-B14F-4D97-AF65-F5344CB8AC3E}">
        <p14:creationId xmlns:p14="http://schemas.microsoft.com/office/powerpoint/2010/main" val="42946109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349</TotalTime>
  <Words>1554</Words>
  <Application>Microsoft Office PowerPoint</Application>
  <PresentationFormat>Widescreen</PresentationFormat>
  <Paragraphs>78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Put-Call Parity Equation</vt:lpstr>
      <vt:lpstr>Stock</vt:lpstr>
      <vt:lpstr>Options</vt:lpstr>
      <vt:lpstr>Option Example 1</vt:lpstr>
      <vt:lpstr>Option Example 2</vt:lpstr>
      <vt:lpstr>Option Observations</vt:lpstr>
      <vt:lpstr>Exercise of a Call Option</vt:lpstr>
      <vt:lpstr>Exercise of an Option (continued)</vt:lpstr>
      <vt:lpstr>Exercise of a Put Option</vt:lpstr>
      <vt:lpstr>Option Example 3: Facts</vt:lpstr>
      <vt:lpstr>Option Example 3: Possibilities</vt:lpstr>
      <vt:lpstr>Option Example 3: Possibilities (continued)</vt:lpstr>
      <vt:lpstr>Option Example 3: Payoffs (Strike Price: $106)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Put-Call Parity Equation</dc:title>
  <dc:creator>Howard Abrams</dc:creator>
  <cp:lastModifiedBy>Howard Abrams</cp:lastModifiedBy>
  <cp:revision>17</cp:revision>
  <dcterms:created xsi:type="dcterms:W3CDTF">2020-10-20T15:11:00Z</dcterms:created>
  <dcterms:modified xsi:type="dcterms:W3CDTF">2024-02-26T03:21:20Z</dcterms:modified>
</cp:coreProperties>
</file>